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افتتاحية: الترحيب بالحضور وتحديد سياق الجلسة — لماذا 2026 سنة محورية للقيادة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عرض سريع لخارطة المحاور قبل الغوص في كل محور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صورة معبرة: البوصلة في الضباب ترمز إلى القيادة في بيئة غامضة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بطاقة البطل تلخص المحاور، والبطاقات المساندة تفصل كل محور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بداية المحور الأول: كيف يتخذ القائد قرارات حاسمة وسط الضبابية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شرح إطار FrED بالتفصيل مع التأكيد على قاعدة 80%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مقارنة بين العقلية التقليدية وعقلية 2026 في اتخاذ القرار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ثلاثة أرقام رئيسية تدعم منهجية القيادة بالبيانات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المهارات الإنسانية هي القوة الخارقة التي لا يمكن أتمتتها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شرح الركائز الأربع للتواصل القيادي المؤثر مع أمثلة عملية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لحظة تأمل: التذكير بأن التواصل الواضح هو جوهر القيادة الفعالة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الذكاء العاطفي كأداة استراتيجية وليس مجرد مهارة شخصية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الذكاء الاصطناعي لن يستبدل القادة — بل سيرفع معايير القيادة المطلوبة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شرح مفهوم التواضع الرقمي ودور القائد في عصر الذكاء الاصطناعي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صورة رمزية للتكامل بين الذكاء البشري والاصطناعي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التحول الأهم في مفهوم القيادة: من القائد الخارق إلى القائد المطوّر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شرح مفهوم منطقة العبقرية وكيفية تحويل الأخطاء إلى فرص للتعلم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المراحل الأربع في رحلة القائد كمدرب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كيف يحافظ القائد على الزخم في بيئة دائمة التغير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شرح إطار الـ 5 A's لبناء ثقافة التنوع الفكري والأمان النفسي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إحصائيات تدعم ضرورة تبني عقلية الحذف لا الإضافة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صحة القائد النفسية والجسدية هي المؤشر الأول لصحة المؤسسة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كيف يبني القائد ثقافة العافية من خلال ممارسته الشخصية أولاً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تحويل الإطار النظري إلى واقع مؤسسي ملموس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شرح المراحل الأربع للتنفيذ العملي مع أمثلة عن كل مرحلة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ختام تحفيزي مع دعوة للعمل: اختر محوراً واحداً وابدأ به فوراً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833872" y="0"/>
            <a:ext cx="128016" cy="514350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61888" y="0"/>
            <a:ext cx="3182112" cy="5143500"/>
          </a:xfrm>
          <a:prstGeom prst="rect">
            <a:avLst/>
          </a:prstGeom>
          <a:solidFill>
            <a:srgbClr val="1A2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960120"/>
            <a:ext cx="534924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3200" b="1">
                <a:solidFill>
                  <a:srgbClr val="F5F0E8"/>
                </a:solidFill>
                <a:latin typeface="Noto Naskh Arabic"/>
              </a:rPr>
              <a:t>خارطة طريق الكفايات القيادية لعام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606040"/>
            <a:ext cx="534924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800" b="0">
                <a:solidFill>
                  <a:srgbClr val="00A86B"/>
                </a:solidFill>
                <a:latin typeface="Noto Sans Arabic"/>
              </a:rPr>
              <a:t>من التوجهات الحديثة إلى إطار عملي متكامل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833872" y="0"/>
            <a:ext cx="128016" cy="514350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61888" y="0"/>
            <a:ext cx="3182112" cy="5143500"/>
          </a:xfrm>
          <a:prstGeom prst="rect">
            <a:avLst/>
          </a:prstGeom>
          <a:solidFill>
            <a:srgbClr val="1A2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1600200"/>
            <a:ext cx="534924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2800" b="1">
                <a:solidFill>
                  <a:srgbClr val="F5F0E8"/>
                </a:solidFill>
                <a:latin typeface="Noto Naskh Arabic"/>
              </a:rPr>
              <a:t>المحاور السبعة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788920"/>
            <a:ext cx="534924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600" b="0">
                <a:solidFill>
                  <a:srgbClr val="00A86B"/>
                </a:solidFill>
                <a:latin typeface="Noto Sans Arabic"/>
              </a:rPr>
              <a:t>من القيادة الاستراتيجية إلى منهجية التنفيذ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3640" y="502920"/>
            <a:ext cx="109728" cy="411480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trategic_compa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114800"/>
            <a:ext cx="9144000" cy="1028700"/>
          </a:xfrm>
          <a:prstGeom prst="rect">
            <a:avLst/>
          </a:prstGeom>
          <a:solidFill>
            <a:srgbClr val="0F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4114800"/>
            <a:ext cx="91440" cy="102870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4160520"/>
            <a:ext cx="8686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2200" b="1">
                <a:solidFill>
                  <a:srgbClr val="F5F0E8"/>
                </a:solidFill>
                <a:latin typeface="Noto Naskh Arabic"/>
              </a:rPr>
              <a:t>القيادة في عالم تتسارع فيه المتغيرات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347472"/>
            <a:ext cx="109728" cy="548640"/>
          </a:xfrm>
          <a:prstGeom prst="roundRect">
            <a:avLst>
              <a:gd name="adj" fmla="val 40000"/>
            </a:avLst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9184"/>
            <a:ext cx="804672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2400" b="1">
                <a:solidFill>
                  <a:srgbClr val="F5F0E8"/>
                </a:solidFill>
                <a:latin typeface="Noto Naskh Arabic"/>
              </a:rPr>
              <a:t>نظرة شاملة على الكفايات السبع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1325880"/>
            <a:ext cx="4559198" cy="3566159"/>
          </a:xfrm>
          <a:prstGeom prst="roundRect">
            <a:avLst>
              <a:gd name="adj" fmla="val 7000"/>
            </a:avLst>
          </a:prstGeom>
          <a:solidFill>
            <a:srgbClr val="154044"/>
          </a:solidFill>
          <a:ln w="9525">
            <a:solidFill>
              <a:srgbClr val="0D6A5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76072" y="1508760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76072" y="1508760"/>
            <a:ext cx="31089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a:rtl="0"/>
            <a:r>
              <a:rPr sz="1300" b="1">
                <a:solidFill>
                  <a:srgbClr val="FFFFFF"/>
                </a:solidFill>
                <a:latin typeface="Noto Naskh Arabic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1892807"/>
            <a:ext cx="419343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900" b="1">
                <a:solidFill>
                  <a:srgbClr val="F5F0E8"/>
                </a:solidFill>
                <a:latin typeface="Noto Naskh Arabic"/>
              </a:rPr>
              <a:t>القيادة الاستراتيجية واتخاذ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743200"/>
            <a:ext cx="4193438" cy="2011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300" b="0">
                <a:solidFill>
                  <a:srgbClr val="B8B0A0"/>
                </a:solidFill>
                <a:latin typeface="Noto Sans Arabic"/>
              </a:rPr>
              <a:t>القرار — إطار FrED والتحرك بمعلومات ناقصة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71846" y="1325880"/>
            <a:ext cx="1679752" cy="1682495"/>
          </a:xfrm>
          <a:prstGeom prst="roundRect">
            <a:avLst>
              <a:gd name="adj" fmla="val 7000"/>
            </a:avLst>
          </a:prstGeom>
          <a:solidFill>
            <a:srgbClr val="1A2D3D"/>
          </a:solidFill>
          <a:ln w="9525">
            <a:solidFill>
              <a:srgbClr val="716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336438" y="1508760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C8A8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36438" y="1508760"/>
            <a:ext cx="31089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a:rtl="0"/>
            <a:r>
              <a:rPr sz="1300" b="1">
                <a:solidFill>
                  <a:srgbClr val="FFFFFF"/>
                </a:solidFill>
                <a:latin typeface="Noto Naskh Arabic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54726" y="1892807"/>
            <a:ext cx="1313992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500" b="1">
                <a:solidFill>
                  <a:srgbClr val="F5F0E8"/>
                </a:solidFill>
                <a:latin typeface="Noto Naskh Arabic"/>
              </a:rPr>
              <a:t>الذكاء الإنساني واقتصاد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54726" y="2468880"/>
            <a:ext cx="1313992" cy="448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150" b="0">
                <a:solidFill>
                  <a:srgbClr val="B8B0A0"/>
                </a:solidFill>
                <a:latin typeface="Noto Sans Arabic"/>
              </a:rPr>
              <a:t>الثقة — التواصل، التعاطف، والإنصات النشط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052767" y="1325880"/>
            <a:ext cx="1679752" cy="1682495"/>
          </a:xfrm>
          <a:prstGeom prst="roundRect">
            <a:avLst>
              <a:gd name="adj" fmla="val 7000"/>
            </a:avLst>
          </a:prstGeom>
          <a:solidFill>
            <a:srgbClr val="1A2D3D"/>
          </a:solidFill>
          <a:ln w="9525">
            <a:solidFill>
              <a:srgbClr val="0D6A5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217359" y="1508760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217359" y="1508760"/>
            <a:ext cx="31089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a:rtl="0"/>
            <a:r>
              <a:rPr sz="1300" b="1">
                <a:solidFill>
                  <a:srgbClr val="FFFFFF"/>
                </a:solidFill>
                <a:latin typeface="Noto Naskh Arabic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5647" y="1892807"/>
            <a:ext cx="1313992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500" b="1">
                <a:solidFill>
                  <a:srgbClr val="F5F0E8"/>
                </a:solidFill>
                <a:latin typeface="Noto Naskh Arabic"/>
              </a:rPr>
              <a:t>الكفاءة الرقمية والذكاء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5647" y="2468880"/>
            <a:ext cx="1313992" cy="448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150" b="0">
                <a:solidFill>
                  <a:srgbClr val="B8B0A0"/>
                </a:solidFill>
                <a:latin typeface="Noto Sans Arabic"/>
              </a:rPr>
              <a:t>الاصطناعي — عقلية التلميذ والتوجيه العكسي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171846" y="3209544"/>
            <a:ext cx="1679752" cy="1682495"/>
          </a:xfrm>
          <a:prstGeom prst="roundRect">
            <a:avLst>
              <a:gd name="adj" fmla="val 7000"/>
            </a:avLst>
          </a:prstGeom>
          <a:solidFill>
            <a:srgbClr val="1A2D3D"/>
          </a:solidFill>
          <a:ln w="9525">
            <a:solidFill>
              <a:srgbClr val="716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5336438" y="3392424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C8A8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336438" y="3392424"/>
            <a:ext cx="31089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a:rtl="0"/>
            <a:r>
              <a:rPr sz="1300" b="1">
                <a:solidFill>
                  <a:srgbClr val="FFFFFF"/>
                </a:solidFill>
                <a:latin typeface="Noto Naskh Arabic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54726" y="3776472"/>
            <a:ext cx="1313992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500" b="1">
                <a:solidFill>
                  <a:srgbClr val="F5F0E8"/>
                </a:solidFill>
                <a:latin typeface="Noto Naskh Arabic"/>
              </a:rPr>
              <a:t>القائد كمدرب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54726" y="4352544"/>
            <a:ext cx="1313992" cy="448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150" b="0">
                <a:solidFill>
                  <a:srgbClr val="B8B0A0"/>
                </a:solidFill>
                <a:latin typeface="Noto Sans Arabic"/>
              </a:rPr>
              <a:t>منطقة العبقرية وبناء الأبطال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052767" y="3209544"/>
            <a:ext cx="1679752" cy="1682495"/>
          </a:xfrm>
          <a:prstGeom prst="roundRect">
            <a:avLst>
              <a:gd name="adj" fmla="val 7000"/>
            </a:avLst>
          </a:prstGeom>
          <a:solidFill>
            <a:srgbClr val="1A2D3D"/>
          </a:solidFill>
          <a:ln w="9525">
            <a:solidFill>
              <a:srgbClr val="0D6A5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7217359" y="3392424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217359" y="3392424"/>
            <a:ext cx="31089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a:rtl="0"/>
            <a:r>
              <a:rPr sz="1300" b="1">
                <a:solidFill>
                  <a:srgbClr val="FFFFFF"/>
                </a:solidFill>
                <a:latin typeface="Noto Naskh Arabic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35647" y="3776472"/>
            <a:ext cx="1313992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500" b="1">
                <a:solidFill>
                  <a:srgbClr val="F5F0E8"/>
                </a:solidFill>
                <a:latin typeface="Noto Naskh Arabic"/>
              </a:rPr>
              <a:t>التكيف والرشاقة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35647" y="4352544"/>
            <a:ext cx="1313992" cy="448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150" b="0">
                <a:solidFill>
                  <a:srgbClr val="B8B0A0"/>
                </a:solidFill>
                <a:latin typeface="Noto Sans Arabic"/>
              </a:rPr>
              <a:t>دور رئيس التحرير وإطار الـ 5 A's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833872" y="0"/>
            <a:ext cx="128016" cy="514350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61888" y="0"/>
            <a:ext cx="3182112" cy="5143500"/>
          </a:xfrm>
          <a:prstGeom prst="rect">
            <a:avLst/>
          </a:prstGeom>
          <a:solidFill>
            <a:srgbClr val="1A2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1600200"/>
            <a:ext cx="534924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2800" b="1">
                <a:solidFill>
                  <a:srgbClr val="F5F0E8"/>
                </a:solidFill>
                <a:latin typeface="Noto Naskh Arabic"/>
              </a:rPr>
              <a:t>أولاً: القيادة الاستراتيجية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788920"/>
            <a:ext cx="534924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600" b="0">
                <a:solidFill>
                  <a:srgbClr val="00A86B"/>
                </a:solidFill>
                <a:latin typeface="Noto Sans Arabic"/>
              </a:rPr>
              <a:t>اتخاذ القرار في بيئة غامضة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3640" y="502920"/>
            <a:ext cx="109728" cy="411480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833872" y="0"/>
            <a:ext cx="128016" cy="514350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61888" y="0"/>
            <a:ext cx="3182112" cy="5143500"/>
          </a:xfrm>
          <a:prstGeom prst="rect">
            <a:avLst/>
          </a:prstGeom>
          <a:solidFill>
            <a:srgbClr val="1A2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144768" y="347472"/>
            <a:ext cx="2834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a:rtl="0"/>
            <a:r>
              <a:rPr sz="2600" b="1">
                <a:solidFill>
                  <a:srgbClr val="00A86B"/>
                </a:solidFill>
                <a:latin typeface="Noto Naskh Arabic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320040"/>
            <a:ext cx="54406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2100" b="1">
                <a:solidFill>
                  <a:srgbClr val="F5F0E8"/>
                </a:solidFill>
                <a:latin typeface="Noto Naskh Arabic"/>
              </a:rPr>
              <a:t>إطار FrED لاتخاذ القرار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932688"/>
            <a:ext cx="5166360" cy="32004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347472" y="1024128"/>
            <a:ext cx="5440680" cy="806958"/>
          </a:xfrm>
          <a:prstGeom prst="roundRect">
            <a:avLst>
              <a:gd name="adj" fmla="val 18000"/>
            </a:avLst>
          </a:prstGeom>
          <a:solidFill>
            <a:srgbClr val="F8F9FA"/>
          </a:solidFill>
          <a:ln w="9525">
            <a:solidFill>
              <a:srgbClr val="56C4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1400">
                <a:solidFill>
                  <a:srgbClr val="F5F0E8"/>
                </a:solidFill>
                <a:latin typeface="Noto Sans Arabic"/>
              </a:rPr>
              <a:t>التأطير (Frame): تحديد المشكلة الحقيقية بدقة قبل البحث عن حلول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7472" y="1959102"/>
            <a:ext cx="5440680" cy="806958"/>
          </a:xfrm>
          <a:prstGeom prst="roundRect">
            <a:avLst>
              <a:gd name="adj" fmla="val 18000"/>
            </a:avLst>
          </a:prstGeom>
          <a:solidFill>
            <a:srgbClr val="F8F9FA"/>
          </a:solidFill>
          <a:ln w="9525">
            <a:solidFill>
              <a:srgbClr val="56C4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1400">
                <a:solidFill>
                  <a:srgbClr val="F5F0E8"/>
                </a:solidFill>
                <a:latin typeface="Noto Sans Arabic"/>
              </a:rPr>
              <a:t>الاستكشاف (Explore): توليد البدائل وتقييم الخيارات المتاحة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7472" y="2894076"/>
            <a:ext cx="5440680" cy="806958"/>
          </a:xfrm>
          <a:prstGeom prst="roundRect">
            <a:avLst>
              <a:gd name="adj" fmla="val 18000"/>
            </a:avLst>
          </a:prstGeom>
          <a:solidFill>
            <a:srgbClr val="F8F9FA"/>
          </a:solidFill>
          <a:ln w="9525">
            <a:solidFill>
              <a:srgbClr val="56C4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1400">
                <a:solidFill>
                  <a:srgbClr val="F5F0E8"/>
                </a:solidFill>
                <a:latin typeface="Noto Sans Arabic"/>
              </a:rPr>
              <a:t>القرار (Decide): الموازنة بين المقايضات واختيار المسار الأمثل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7472" y="3829050"/>
            <a:ext cx="5440680" cy="806958"/>
          </a:xfrm>
          <a:prstGeom prst="roundRect">
            <a:avLst>
              <a:gd name="adj" fmla="val 18000"/>
            </a:avLst>
          </a:prstGeom>
          <a:solidFill>
            <a:srgbClr val="F8F9FA"/>
          </a:solidFill>
          <a:ln w="9525">
            <a:solidFill>
              <a:srgbClr val="56C4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1400">
                <a:solidFill>
                  <a:srgbClr val="F5F0E8"/>
                </a:solidFill>
                <a:latin typeface="Noto Sans Arabic"/>
              </a:rPr>
              <a:t>التحرك بـ 80% من المعلومات — لأن التأخير أخطر من القرار غير الكامل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833872" y="0"/>
            <a:ext cx="128016" cy="514350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61888" y="0"/>
            <a:ext cx="3182112" cy="5143500"/>
          </a:xfrm>
          <a:prstGeom prst="rect">
            <a:avLst/>
          </a:prstGeom>
          <a:solidFill>
            <a:srgbClr val="1A2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144768" y="347472"/>
            <a:ext cx="2834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a:rtl="0"/>
            <a:r>
              <a:rPr sz="2600" b="1">
                <a:solidFill>
                  <a:srgbClr val="00A86B"/>
                </a:solidFill>
                <a:latin typeface="Noto Naskh Arabic"/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7472" y="292608"/>
            <a:ext cx="54406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2100" b="1">
                <a:solidFill>
                  <a:srgbClr val="F5F0E8"/>
                </a:solidFill>
                <a:latin typeface="Noto Naskh Arabic"/>
              </a:rPr>
              <a:t>معضلة القرار: السرعة أم الكمال؟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5166360" cy="32004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880360" y="1024128"/>
            <a:ext cx="32004" cy="361188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20040" y="1005840"/>
            <a:ext cx="242316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>
              <a:spcBef>
                <a:spcPts val="400"/>
              </a:spcBef>
              <a:spcAft>
                <a:spcPts val="200"/>
              </a:spcAft>
            </a:pPr>
            <a:r>
              <a:rPr sz="1200">
                <a:solidFill>
                  <a:srgbClr val="B8B0A0"/>
                </a:solidFill>
                <a:latin typeface="Noto Sans Arabic"/>
              </a:rPr>
              <a:t>تحليل مستفيض لكل البيانات</a:t>
            </a:r>
            <a:r>
              <a:rPr sz="719">
                <a:solidFill>
                  <a:srgbClr val="00A86B"/>
                </a:solidFill>
                <a:latin typeface="Noto Sans Arabic"/>
              </a:rPr>
              <a:t> ●</a:t>
            </a:r>
          </a:p>
          <a:p>
            <a:pPr algn="r" a:rtl="1">
              <a:spcBef>
                <a:spcPts val="400"/>
              </a:spcBef>
              <a:spcAft>
                <a:spcPts val="200"/>
              </a:spcAft>
            </a:pPr>
            <a:r>
              <a:rPr sz="1200">
                <a:solidFill>
                  <a:srgbClr val="B8B0A0"/>
                </a:solidFill>
                <a:latin typeface="Noto Sans Arabic"/>
              </a:rPr>
              <a:t>انتظار اليقين بنسبة 100%</a:t>
            </a:r>
            <a:r>
              <a:rPr sz="719">
                <a:solidFill>
                  <a:srgbClr val="00A86B"/>
                </a:solidFill>
                <a:latin typeface="Noto Sans Arabic"/>
              </a:rPr>
              <a:t> 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71800" y="1005840"/>
            <a:ext cx="26974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>
              <a:spcBef>
                <a:spcPts val="400"/>
              </a:spcBef>
              <a:spcAft>
                <a:spcPts val="200"/>
              </a:spcAft>
            </a:pPr>
            <a:r>
              <a:rPr sz="1200">
                <a:solidFill>
                  <a:srgbClr val="B8B0A0"/>
                </a:solidFill>
                <a:latin typeface="Noto Sans Arabic"/>
              </a:rPr>
              <a:t>خوف تنظيمي من الخطأ</a:t>
            </a:r>
            <a:r>
              <a:rPr sz="719">
                <a:solidFill>
                  <a:srgbClr val="00A86B"/>
                </a:solidFill>
                <a:latin typeface="Noto Sans Arabic"/>
              </a:rPr>
              <a:t> ●</a:t>
            </a:r>
          </a:p>
          <a:p>
            <a:pPr algn="r" a:rtl="1">
              <a:spcBef>
                <a:spcPts val="400"/>
              </a:spcBef>
              <a:spcAft>
                <a:spcPts val="200"/>
              </a:spcAft>
            </a:pPr>
            <a:r>
              <a:rPr sz="1200">
                <a:solidFill>
                  <a:srgbClr val="B8B0A0"/>
                </a:solidFill>
                <a:latin typeface="Noto Sans Arabic"/>
              </a:rPr>
              <a:t>قرارات تصل متأخرة جداً</a:t>
            </a:r>
            <a:r>
              <a:rPr sz="719">
                <a:solidFill>
                  <a:srgbClr val="00A86B"/>
                </a:solidFill>
                <a:latin typeface="Noto Sans Arabic"/>
              </a:rPr>
              <a:t> ●</a:t>
            </a:r>
          </a:p>
          <a:p>
            <a:pPr algn="r" a:rtl="1">
              <a:spcBef>
                <a:spcPts val="400"/>
              </a:spcBef>
              <a:spcAft>
                <a:spcPts val="200"/>
              </a:spcAft>
            </a:pPr>
            <a:r>
              <a:rPr sz="1200">
                <a:solidFill>
                  <a:srgbClr val="B8B0A0"/>
                </a:solidFill>
                <a:latin typeface="Noto Sans Arabic"/>
              </a:rPr>
              <a:t>فرص ضائعة في السوق</a:t>
            </a:r>
            <a:r>
              <a:rPr sz="719">
                <a:solidFill>
                  <a:srgbClr val="00A86B"/>
                </a:solidFill>
                <a:latin typeface="Noto Sans Arabic"/>
              </a:rPr>
              <a:t> 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384048"/>
            <a:ext cx="109728" cy="566928"/>
          </a:xfrm>
          <a:prstGeom prst="roundRect">
            <a:avLst>
              <a:gd name="adj" fmla="val 40000"/>
            </a:avLst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8046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2400" b="1">
                <a:solidFill>
                  <a:srgbClr val="F5F0E8"/>
                </a:solidFill>
                <a:latin typeface="Noto Naskh Arabic"/>
              </a:rPr>
              <a:t>القيادة بالبيانات لا بالدراما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2560320" cy="3063240"/>
          </a:xfrm>
          <a:prstGeom prst="roundRect">
            <a:avLst>
              <a:gd name="adj" fmla="val 8000"/>
            </a:avLst>
          </a:prstGeom>
          <a:solidFill>
            <a:srgbClr val="1A2D3D"/>
          </a:solidFill>
          <a:ln w="9525">
            <a:solidFill>
              <a:srgbClr val="0B70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57200" y="1600200"/>
            <a:ext cx="2560320" cy="91440"/>
          </a:xfrm>
          <a:prstGeom prst="roundRect">
            <a:avLst>
              <a:gd name="adj" fmla="val 0"/>
            </a:avLst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2103120"/>
            <a:ext cx="2231136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a:rtl="0"/>
            <a:r>
              <a:rPr sz="4600" b="1">
                <a:solidFill>
                  <a:srgbClr val="00A86B"/>
                </a:solidFill>
                <a:latin typeface="Noto Naskh Arabic"/>
              </a:rPr>
              <a:t>80%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520440"/>
            <a:ext cx="21945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400" b="0">
                <a:solidFill>
                  <a:srgbClr val="B8B0A0"/>
                </a:solidFill>
                <a:latin typeface="Noto Sans Arabic"/>
              </a:rPr>
              <a:t>نسبة القرارات التي يجب أن تُتخذ بمعلومات غير كاملة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91840" y="1600200"/>
            <a:ext cx="2560320" cy="3063240"/>
          </a:xfrm>
          <a:prstGeom prst="roundRect">
            <a:avLst>
              <a:gd name="adj" fmla="val 8000"/>
            </a:avLst>
          </a:prstGeom>
          <a:solidFill>
            <a:srgbClr val="1A2D3D"/>
          </a:solidFill>
          <a:ln w="9525">
            <a:solidFill>
              <a:srgbClr val="7970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291840" y="1600200"/>
            <a:ext cx="2560320" cy="91440"/>
          </a:xfrm>
          <a:prstGeom prst="roundRect">
            <a:avLst>
              <a:gd name="adj" fmla="val 0"/>
            </a:avLst>
          </a:prstGeom>
          <a:solidFill>
            <a:srgbClr val="C8A8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456432" y="2103120"/>
            <a:ext cx="2231136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a:rtl="0"/>
            <a:r>
              <a:rPr sz="4600" b="1">
                <a:solidFill>
                  <a:srgbClr val="C8A84B"/>
                </a:solidFill>
                <a:latin typeface="Noto Naskh Arabic"/>
              </a:rPr>
              <a:t>3×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74720" y="3520440"/>
            <a:ext cx="21945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400" b="0">
                <a:solidFill>
                  <a:srgbClr val="B8B0A0"/>
                </a:solidFill>
                <a:latin typeface="Noto Sans Arabic"/>
              </a:rPr>
              <a:t>معدل تحسن الأداء عند استخدام مقاييس ملموسة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26480" y="1600200"/>
            <a:ext cx="2560320" cy="3063240"/>
          </a:xfrm>
          <a:prstGeom prst="roundRect">
            <a:avLst>
              <a:gd name="adj" fmla="val 8000"/>
            </a:avLst>
          </a:prstGeom>
          <a:solidFill>
            <a:srgbClr val="1A2D3D"/>
          </a:solidFill>
          <a:ln w="9525">
            <a:solidFill>
              <a:srgbClr val="0B70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126480" y="1600200"/>
            <a:ext cx="2560320" cy="91440"/>
          </a:xfrm>
          <a:prstGeom prst="roundRect">
            <a:avLst>
              <a:gd name="adj" fmla="val 0"/>
            </a:avLst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91072" y="2103120"/>
            <a:ext cx="2231136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a:rtl="0"/>
            <a:r>
              <a:rPr sz="4600" b="1">
                <a:solidFill>
                  <a:srgbClr val="00A86B"/>
                </a:solidFill>
                <a:latin typeface="Noto Naskh Arabic"/>
              </a:rPr>
              <a:t>70%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3520440"/>
            <a:ext cx="21945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400" b="0">
                <a:solidFill>
                  <a:srgbClr val="B8B0A0"/>
                </a:solidFill>
                <a:latin typeface="Noto Sans Arabic"/>
              </a:rPr>
              <a:t>نسبة الصراعات التي تختفي عند الاعتماد على البيانات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833872" y="0"/>
            <a:ext cx="128016" cy="514350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61888" y="0"/>
            <a:ext cx="3182112" cy="5143500"/>
          </a:xfrm>
          <a:prstGeom prst="rect">
            <a:avLst/>
          </a:prstGeom>
          <a:solidFill>
            <a:srgbClr val="1A2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1600200"/>
            <a:ext cx="534924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2800" b="1">
                <a:solidFill>
                  <a:srgbClr val="F5F0E8"/>
                </a:solidFill>
                <a:latin typeface="Noto Naskh Arabic"/>
              </a:rPr>
              <a:t>ثانياً: الذكاء الإنساني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788920"/>
            <a:ext cx="534924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600" b="0">
                <a:solidFill>
                  <a:srgbClr val="00A86B"/>
                </a:solidFill>
                <a:latin typeface="Noto Sans Arabic"/>
              </a:rPr>
              <a:t>بناء اقتصاد الثقة في عصر الذكاء الاصطناعي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3640" y="502920"/>
            <a:ext cx="109728" cy="411480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833872" y="0"/>
            <a:ext cx="128016" cy="514350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61888" y="0"/>
            <a:ext cx="3182112" cy="5143500"/>
          </a:xfrm>
          <a:prstGeom prst="rect">
            <a:avLst/>
          </a:prstGeom>
          <a:solidFill>
            <a:srgbClr val="1A2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144768" y="347472"/>
            <a:ext cx="2834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a:rtl="0"/>
            <a:r>
              <a:rPr sz="2600" b="1">
                <a:solidFill>
                  <a:srgbClr val="00A86B"/>
                </a:solidFill>
                <a:latin typeface="Noto Naskh Arabic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320040"/>
            <a:ext cx="54406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2100" b="1">
                <a:solidFill>
                  <a:srgbClr val="F5F0E8"/>
                </a:solidFill>
                <a:latin typeface="Noto Naskh Arabic"/>
              </a:rPr>
              <a:t>ركائز التواصل القيادي المؤثر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932688"/>
            <a:ext cx="5166360" cy="32004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347472" y="1024128"/>
            <a:ext cx="5440680" cy="806958"/>
          </a:xfrm>
          <a:prstGeom prst="roundRect">
            <a:avLst>
              <a:gd name="adj" fmla="val 18000"/>
            </a:avLst>
          </a:prstGeom>
          <a:solidFill>
            <a:srgbClr val="F8F9FA"/>
          </a:solidFill>
          <a:ln w="9525">
            <a:solidFill>
              <a:srgbClr val="56C4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1400">
                <a:solidFill>
                  <a:srgbClr val="F5F0E8"/>
                </a:solidFill>
                <a:latin typeface="Noto Sans Arabic"/>
              </a:rPr>
              <a:t>الوضوح لطف، وعدم الوضوح فوضى — صياغة توقعات دقيقة للمهام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7472" y="1959102"/>
            <a:ext cx="5440680" cy="806958"/>
          </a:xfrm>
          <a:prstGeom prst="roundRect">
            <a:avLst>
              <a:gd name="adj" fmla="val 18000"/>
            </a:avLst>
          </a:prstGeom>
          <a:solidFill>
            <a:srgbClr val="F8F9FA"/>
          </a:solidFill>
          <a:ln w="9525">
            <a:solidFill>
              <a:srgbClr val="56C4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1400">
                <a:solidFill>
                  <a:srgbClr val="F5F0E8"/>
                </a:solidFill>
                <a:latin typeface="Noto Sans Arabic"/>
              </a:rPr>
              <a:t>التعاطف الجذري: قراءة احتياجات الفرد قبل إصدار الأحكام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7472" y="2894076"/>
            <a:ext cx="5440680" cy="806958"/>
          </a:xfrm>
          <a:prstGeom prst="roundRect">
            <a:avLst>
              <a:gd name="adj" fmla="val 18000"/>
            </a:avLst>
          </a:prstGeom>
          <a:solidFill>
            <a:srgbClr val="F8F9FA"/>
          </a:solidFill>
          <a:ln w="9525">
            <a:solidFill>
              <a:srgbClr val="56C4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1400">
                <a:solidFill>
                  <a:srgbClr val="F5F0E8"/>
                </a:solidFill>
                <a:latin typeface="Noto Sans Arabic"/>
              </a:rPr>
              <a:t>الإنصات النشط: الاستماع ضعف الكلام — القائد راديو استقبال قبل أن يكون برج إرسال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7472" y="3829050"/>
            <a:ext cx="5440680" cy="806958"/>
          </a:xfrm>
          <a:prstGeom prst="roundRect">
            <a:avLst>
              <a:gd name="adj" fmla="val 18000"/>
            </a:avLst>
          </a:prstGeom>
          <a:solidFill>
            <a:srgbClr val="F8F9FA"/>
          </a:solidFill>
          <a:ln w="9525">
            <a:solidFill>
              <a:srgbClr val="56C4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1400">
                <a:solidFill>
                  <a:srgbClr val="F5F0E8"/>
                </a:solidFill>
                <a:latin typeface="Noto Sans Arabic"/>
              </a:rPr>
              <a:t>تجنب أول أكسيد الكربون اللغوي: تبسيط المصطلحات المعقدة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320040"/>
            <a:ext cx="22860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a:rtl="0"/>
            <a:r>
              <a:rPr sz="13000" b="1">
                <a:solidFill>
                  <a:srgbClr val="00A86B"/>
                </a:solidFill>
                <a:latin typeface="Noto Naskh Arabic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554480"/>
            <a:ext cx="740664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3000" b="1">
                <a:solidFill>
                  <a:srgbClr val="F5F0E8"/>
                </a:solidFill>
                <a:latin typeface="Noto Naskh Arabic"/>
              </a:rPr>
              <a:t>الوضوح لطف، وعدم الوضوح فوضى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96112" y="4069080"/>
            <a:ext cx="640080" cy="73152"/>
          </a:xfrm>
          <a:prstGeom prst="roundRect">
            <a:avLst>
              <a:gd name="adj" fmla="val 50000"/>
            </a:avLst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4206240"/>
            <a:ext cx="7315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600" b="0">
                <a:solidFill>
                  <a:srgbClr val="B8B0A0"/>
                </a:solidFill>
                <a:latin typeface="Noto Sans Arabic"/>
              </a:rPr>
              <a:t>— قاعدة القيادة التشغيلية في 2026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833872" y="0"/>
            <a:ext cx="128016" cy="514350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61888" y="0"/>
            <a:ext cx="3182112" cy="5143500"/>
          </a:xfrm>
          <a:prstGeom prst="rect">
            <a:avLst/>
          </a:prstGeom>
          <a:solidFill>
            <a:srgbClr val="1A2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144768" y="347472"/>
            <a:ext cx="2834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a:rtl="0"/>
            <a:r>
              <a:rPr sz="2600" b="1">
                <a:solidFill>
                  <a:srgbClr val="00A86B"/>
                </a:solidFill>
                <a:latin typeface="Noto Naskh Arabic"/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7472" y="292608"/>
            <a:ext cx="54406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2100" b="1">
                <a:solidFill>
                  <a:srgbClr val="F5F0E8"/>
                </a:solidFill>
                <a:latin typeface="Noto Naskh Arabic"/>
              </a:rPr>
              <a:t>الذكاء العاطفي: مرتكز استقرار الفريق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5166360" cy="32004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880360" y="1024128"/>
            <a:ext cx="32004" cy="361188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20040" y="1005840"/>
            <a:ext cx="242316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>
              <a:spcBef>
                <a:spcPts val="400"/>
              </a:spcBef>
              <a:spcAft>
                <a:spcPts val="200"/>
              </a:spcAft>
            </a:pPr>
            <a:r>
              <a:rPr sz="1200">
                <a:solidFill>
                  <a:srgbClr val="B8B0A0"/>
                </a:solidFill>
                <a:latin typeface="Noto Sans Arabic"/>
              </a:rPr>
              <a:t>التحكم في الحالة العاطفية تحت الضغط</a:t>
            </a:r>
            <a:r>
              <a:rPr sz="719">
                <a:solidFill>
                  <a:srgbClr val="00A86B"/>
                </a:solidFill>
                <a:latin typeface="Noto Sans Arabic"/>
              </a:rPr>
              <a:t> ●</a:t>
            </a:r>
          </a:p>
          <a:p>
            <a:pPr algn="r" a:rtl="1">
              <a:spcBef>
                <a:spcPts val="400"/>
              </a:spcBef>
              <a:spcAft>
                <a:spcPts val="200"/>
              </a:spcAft>
            </a:pPr>
            <a:r>
              <a:rPr sz="1200">
                <a:solidFill>
                  <a:srgbClr val="B8B0A0"/>
                </a:solidFill>
                <a:latin typeface="Noto Sans Arabic"/>
              </a:rPr>
              <a:t>قراءة الإشارات غير اللفظية للفريق</a:t>
            </a:r>
            <a:r>
              <a:rPr sz="719">
                <a:solidFill>
                  <a:srgbClr val="00A86B"/>
                </a:solidFill>
                <a:latin typeface="Noto Sans Arabic"/>
              </a:rPr>
              <a:t> 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71800" y="1005840"/>
            <a:ext cx="26974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>
              <a:spcBef>
                <a:spcPts val="400"/>
              </a:spcBef>
              <a:spcAft>
                <a:spcPts val="200"/>
              </a:spcAft>
            </a:pPr>
            <a:r>
              <a:rPr sz="1200">
                <a:solidFill>
                  <a:srgbClr val="B8B0A0"/>
                </a:solidFill>
                <a:latin typeface="Noto Sans Arabic"/>
              </a:rPr>
              <a:t>بناء مساحات آمنة للتعبير عن المخاوف</a:t>
            </a:r>
            <a:r>
              <a:rPr sz="719">
                <a:solidFill>
                  <a:srgbClr val="00A86B"/>
                </a:solidFill>
                <a:latin typeface="Noto Sans Arabic"/>
              </a:rPr>
              <a:t> ●</a:t>
            </a:r>
          </a:p>
          <a:p>
            <a:pPr algn="r" a:rtl="1">
              <a:spcBef>
                <a:spcPts val="400"/>
              </a:spcBef>
              <a:spcAft>
                <a:spcPts val="200"/>
              </a:spcAft>
            </a:pPr>
            <a:r>
              <a:rPr sz="1200">
                <a:solidFill>
                  <a:srgbClr val="B8B0A0"/>
                </a:solidFill>
                <a:latin typeface="Noto Sans Arabic"/>
              </a:rPr>
              <a:t>تحويل التوتر إلى طاقة إنتاجية</a:t>
            </a:r>
            <a:r>
              <a:rPr sz="719">
                <a:solidFill>
                  <a:srgbClr val="00A86B"/>
                </a:solidFill>
                <a:latin typeface="Noto Sans Arabic"/>
              </a:rPr>
              <a:t> ●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833872" y="0"/>
            <a:ext cx="128016" cy="514350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61888" y="0"/>
            <a:ext cx="3182112" cy="5143500"/>
          </a:xfrm>
          <a:prstGeom prst="rect">
            <a:avLst/>
          </a:prstGeom>
          <a:solidFill>
            <a:srgbClr val="1A2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1600200"/>
            <a:ext cx="534924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2800" b="1">
                <a:solidFill>
                  <a:srgbClr val="F5F0E8"/>
                </a:solidFill>
                <a:latin typeface="Noto Naskh Arabic"/>
              </a:rPr>
              <a:t>ثالثاً: الكفاءة الرقمية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788920"/>
            <a:ext cx="534924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600" b="0">
                <a:solidFill>
                  <a:srgbClr val="00A86B"/>
                </a:solidFill>
                <a:latin typeface="Noto Sans Arabic"/>
              </a:rPr>
              <a:t>التعاون مع الذكاء الاصطناعي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3640" y="502920"/>
            <a:ext cx="109728" cy="411480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833872" y="0"/>
            <a:ext cx="128016" cy="514350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61888" y="0"/>
            <a:ext cx="3182112" cy="5143500"/>
          </a:xfrm>
          <a:prstGeom prst="rect">
            <a:avLst/>
          </a:prstGeom>
          <a:solidFill>
            <a:srgbClr val="1A2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144768" y="347472"/>
            <a:ext cx="2834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a:rtl="0"/>
            <a:r>
              <a:rPr sz="2600" b="1">
                <a:solidFill>
                  <a:srgbClr val="00A86B"/>
                </a:solidFill>
                <a:latin typeface="Noto Naskh Arabic"/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320040"/>
            <a:ext cx="54406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2100" b="1">
                <a:solidFill>
                  <a:srgbClr val="F5F0E8"/>
                </a:solidFill>
                <a:latin typeface="Noto Naskh Arabic"/>
              </a:rPr>
              <a:t>عقلية تلميذ التكنولوجيا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932688"/>
            <a:ext cx="5166360" cy="32004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347472" y="1024128"/>
            <a:ext cx="5440680" cy="806958"/>
          </a:xfrm>
          <a:prstGeom prst="roundRect">
            <a:avLst>
              <a:gd name="adj" fmla="val 18000"/>
            </a:avLst>
          </a:prstGeom>
          <a:solidFill>
            <a:srgbClr val="F8F9FA"/>
          </a:solidFill>
          <a:ln w="9525">
            <a:solidFill>
              <a:srgbClr val="56C4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1400">
                <a:solidFill>
                  <a:srgbClr val="F5F0E8"/>
                </a:solidFill>
                <a:latin typeface="Noto Sans Arabic"/>
              </a:rPr>
              <a:t>التواضع الرقمي: أصغر الموظفين قد يكون الأكثر خبرة تقنية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7472" y="1959102"/>
            <a:ext cx="5440680" cy="806958"/>
          </a:xfrm>
          <a:prstGeom prst="roundRect">
            <a:avLst>
              <a:gd name="adj" fmla="val 18000"/>
            </a:avLst>
          </a:prstGeom>
          <a:solidFill>
            <a:srgbClr val="F8F9FA"/>
          </a:solidFill>
          <a:ln w="9525">
            <a:solidFill>
              <a:srgbClr val="56C4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1400">
                <a:solidFill>
                  <a:srgbClr val="F5F0E8"/>
                </a:solidFill>
                <a:latin typeface="Noto Sans Arabic"/>
              </a:rPr>
              <a:t>التوجيه العكسي: الجيل Z يعلّم القادة دمج الذكاء الاصطناعي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7472" y="2894076"/>
            <a:ext cx="5440680" cy="806958"/>
          </a:xfrm>
          <a:prstGeom prst="roundRect">
            <a:avLst>
              <a:gd name="adj" fmla="val 18000"/>
            </a:avLst>
          </a:prstGeom>
          <a:solidFill>
            <a:srgbClr val="F8F9FA"/>
          </a:solidFill>
          <a:ln w="9525">
            <a:solidFill>
              <a:srgbClr val="56C4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1400">
                <a:solidFill>
                  <a:srgbClr val="F5F0E8"/>
                </a:solidFill>
                <a:latin typeface="Noto Sans Arabic"/>
              </a:rPr>
              <a:t>مضاعفة القوة البشرية: الذكاء الاصطناعي يسرّع التنفيذ — والحكم البشري يوجّهه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7472" y="3829050"/>
            <a:ext cx="5440680" cy="806958"/>
          </a:xfrm>
          <a:prstGeom prst="roundRect">
            <a:avLst>
              <a:gd name="adj" fmla="val 18000"/>
            </a:avLst>
          </a:prstGeom>
          <a:solidFill>
            <a:srgbClr val="F8F9FA"/>
          </a:solidFill>
          <a:ln w="9525">
            <a:solidFill>
              <a:srgbClr val="56C4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1400">
                <a:solidFill>
                  <a:srgbClr val="F5F0E8"/>
                </a:solidFill>
                <a:latin typeface="Noto Sans Arabic"/>
              </a:rPr>
              <a:t>الأخلاقيات والتحفيز تظل مهاماً قيادية حصرية لا يمكن أتمتتها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human_ai_collabor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114800"/>
            <a:ext cx="9144000" cy="1028700"/>
          </a:xfrm>
          <a:prstGeom prst="rect">
            <a:avLst/>
          </a:prstGeom>
          <a:solidFill>
            <a:srgbClr val="0F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4114800"/>
            <a:ext cx="91440" cy="102870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4160520"/>
            <a:ext cx="8686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2200" b="1">
                <a:solidFill>
                  <a:srgbClr val="F5F0E8"/>
                </a:solidFill>
                <a:latin typeface="Noto Naskh Arabic"/>
              </a:rPr>
              <a:t>شراكة الإنسان والآلة في القيادة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833872" y="0"/>
            <a:ext cx="128016" cy="514350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61888" y="0"/>
            <a:ext cx="3182112" cy="5143500"/>
          </a:xfrm>
          <a:prstGeom prst="rect">
            <a:avLst/>
          </a:prstGeom>
          <a:solidFill>
            <a:srgbClr val="1A2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1600200"/>
            <a:ext cx="534924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2800" b="1">
                <a:solidFill>
                  <a:srgbClr val="F5F0E8"/>
                </a:solidFill>
                <a:latin typeface="Noto Naskh Arabic"/>
              </a:rPr>
              <a:t>رابعاً: القائد كمدرب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788920"/>
            <a:ext cx="534924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600" b="0">
                <a:solidFill>
                  <a:srgbClr val="00A86B"/>
                </a:solidFill>
                <a:latin typeface="Noto Sans Arabic"/>
              </a:rPr>
              <a:t>من البطل الذي يملك الأجوبة إلى صانع الأبطال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3640" y="502920"/>
            <a:ext cx="109728" cy="411480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833872" y="0"/>
            <a:ext cx="128016" cy="514350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61888" y="0"/>
            <a:ext cx="3182112" cy="5143500"/>
          </a:xfrm>
          <a:prstGeom prst="rect">
            <a:avLst/>
          </a:prstGeom>
          <a:solidFill>
            <a:srgbClr val="1A2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144768" y="347472"/>
            <a:ext cx="2834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a:rtl="0"/>
            <a:r>
              <a:rPr sz="2600" b="1">
                <a:solidFill>
                  <a:srgbClr val="00A86B"/>
                </a:solidFill>
                <a:latin typeface="Noto Naskh Arabic"/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320040"/>
            <a:ext cx="54406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2100" b="1">
                <a:solidFill>
                  <a:srgbClr val="F5F0E8"/>
                </a:solidFill>
                <a:latin typeface="Noto Naskh Arabic"/>
              </a:rPr>
              <a:t>منطقة العبقرية وتأطير الأخطاء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932688"/>
            <a:ext cx="5166360" cy="32004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347472" y="1024128"/>
            <a:ext cx="5440680" cy="806958"/>
          </a:xfrm>
          <a:prstGeom prst="roundRect">
            <a:avLst>
              <a:gd name="adj" fmla="val 18000"/>
            </a:avLst>
          </a:prstGeom>
          <a:solidFill>
            <a:srgbClr val="F8F9FA"/>
          </a:solidFill>
          <a:ln w="9525">
            <a:solidFill>
              <a:srgbClr val="56C4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1400">
                <a:solidFill>
                  <a:srgbClr val="F5F0E8"/>
                </a:solidFill>
                <a:latin typeface="Noto Sans Arabic"/>
              </a:rPr>
              <a:t>منطقة العبقرية: اكتشاف ما يحبه كل عضو ومواءمة المهام مع مواهبه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7472" y="1959102"/>
            <a:ext cx="5440680" cy="806958"/>
          </a:xfrm>
          <a:prstGeom prst="roundRect">
            <a:avLst>
              <a:gd name="adj" fmla="val 18000"/>
            </a:avLst>
          </a:prstGeom>
          <a:solidFill>
            <a:srgbClr val="F8F9FA"/>
          </a:solidFill>
          <a:ln w="9525">
            <a:solidFill>
              <a:srgbClr val="56C4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1400">
                <a:solidFill>
                  <a:srgbClr val="F5F0E8"/>
                </a:solidFill>
                <a:latin typeface="Noto Sans Arabic"/>
              </a:rPr>
              <a:t>القيادة بـ لماذا: ربط المهام اليومية بالهدف الأسمى للمؤسسة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7472" y="2894076"/>
            <a:ext cx="5440680" cy="806958"/>
          </a:xfrm>
          <a:prstGeom prst="roundRect">
            <a:avLst>
              <a:gd name="adj" fmla="val 18000"/>
            </a:avLst>
          </a:prstGeom>
          <a:solidFill>
            <a:srgbClr val="F8F9FA"/>
          </a:solidFill>
          <a:ln w="9525">
            <a:solidFill>
              <a:srgbClr val="56C4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1400">
                <a:solidFill>
                  <a:srgbClr val="F5F0E8"/>
                </a:solidFill>
                <a:latin typeface="Noto Sans Arabic"/>
              </a:rPr>
              <a:t>تأطير الأخطاء كبيانات: بناء بيئة تسمح بالفشل كمسار للتعلم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7472" y="3829050"/>
            <a:ext cx="5440680" cy="806958"/>
          </a:xfrm>
          <a:prstGeom prst="roundRect">
            <a:avLst>
              <a:gd name="adj" fmla="val 18000"/>
            </a:avLst>
          </a:prstGeom>
          <a:solidFill>
            <a:srgbClr val="F8F9FA"/>
          </a:solidFill>
          <a:ln w="9525">
            <a:solidFill>
              <a:srgbClr val="56C4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1400">
                <a:solidFill>
                  <a:srgbClr val="F5F0E8"/>
                </a:solidFill>
                <a:latin typeface="Noto Sans Arabic"/>
              </a:rPr>
              <a:t>الانتقال من إعطاء الأوامر إلى طرح الأسئلة الملهمة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384048"/>
            <a:ext cx="109728" cy="548640"/>
          </a:xfrm>
          <a:prstGeom prst="roundRect">
            <a:avLst>
              <a:gd name="adj" fmla="val 40000"/>
            </a:avLst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804672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2400" b="1">
                <a:solidFill>
                  <a:srgbClr val="F5F0E8"/>
                </a:solidFill>
                <a:latin typeface="Noto Naskh Arabic"/>
              </a:rPr>
              <a:t>رحلة التدريب القيادي</a:t>
            </a:r>
          </a:p>
        </p:txBody>
      </p:sp>
      <p:sp>
        <p:nvSpPr>
          <p:cNvPr id="5" name="Rectangle 4"/>
          <p:cNvSpPr/>
          <p:nvPr/>
        </p:nvSpPr>
        <p:spPr>
          <a:xfrm>
            <a:off x="1554480" y="2272284"/>
            <a:ext cx="6035040" cy="41148"/>
          </a:xfrm>
          <a:prstGeom prst="rect">
            <a:avLst/>
          </a:prstGeom>
          <a:solidFill>
            <a:srgbClr val="066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33856" y="1865376"/>
            <a:ext cx="841248" cy="841248"/>
          </a:xfrm>
          <a:prstGeom prst="ellipse">
            <a:avLst/>
          </a:prstGeom>
          <a:solidFill>
            <a:srgbClr val="00A86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243584" y="1975104"/>
            <a:ext cx="621792" cy="621792"/>
          </a:xfrm>
          <a:prstGeom prst="ellipse">
            <a:avLst/>
          </a:prstGeom>
          <a:solidFill>
            <a:srgbClr val="00A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43584" y="1975104"/>
            <a:ext cx="621792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a:rtl="0"/>
            <a:r>
              <a:rPr sz="1800" b="1">
                <a:solidFill>
                  <a:srgbClr val="FFFFFF"/>
                </a:solidFill>
                <a:latin typeface="Noto Naskh Arabic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88920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400" b="1">
                <a:solidFill>
                  <a:srgbClr val="F5F0E8"/>
                </a:solidFill>
                <a:latin typeface="Noto Naskh Arabic"/>
              </a:rPr>
              <a:t>الاكتشاف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3337560"/>
            <a:ext cx="1792224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150" b="0">
                <a:solidFill>
                  <a:srgbClr val="B8B0A0"/>
                </a:solidFill>
                <a:latin typeface="Noto Sans Arabic"/>
              </a:rPr>
              <a:t>تحديد نقاط القوة ومنطقة العبقرية لكل عضو</a:t>
            </a:r>
          </a:p>
        </p:txBody>
      </p:sp>
      <p:sp>
        <p:nvSpPr>
          <p:cNvPr id="11" name="Oval 10"/>
          <p:cNvSpPr/>
          <p:nvPr/>
        </p:nvSpPr>
        <p:spPr>
          <a:xfrm>
            <a:off x="3145536" y="1865376"/>
            <a:ext cx="841248" cy="841248"/>
          </a:xfrm>
          <a:prstGeom prst="ellipse">
            <a:avLst/>
          </a:prstGeom>
          <a:solidFill>
            <a:srgbClr val="C8A84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255264" y="1975104"/>
            <a:ext cx="621792" cy="621792"/>
          </a:xfrm>
          <a:prstGeom prst="ellipse">
            <a:avLst/>
          </a:prstGeom>
          <a:solidFill>
            <a:srgbClr val="C8A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255264" y="1975104"/>
            <a:ext cx="621792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a:rtl="0"/>
            <a:r>
              <a:rPr sz="1800" b="1">
                <a:solidFill>
                  <a:srgbClr val="FFFFFF"/>
                </a:solidFill>
                <a:latin typeface="Noto Naskh Arabic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51760" y="2788920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400" b="1">
                <a:solidFill>
                  <a:srgbClr val="F5F0E8"/>
                </a:solidFill>
                <a:latin typeface="Noto Naskh Arabic"/>
              </a:rPr>
              <a:t>المواءمة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70048" y="3337560"/>
            <a:ext cx="1792224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150" b="0">
                <a:solidFill>
                  <a:srgbClr val="B8B0A0"/>
                </a:solidFill>
                <a:latin typeface="Noto Sans Arabic"/>
              </a:rPr>
              <a:t>ربط المواهب الفردية مع أهداف الفريق</a:t>
            </a:r>
          </a:p>
        </p:txBody>
      </p:sp>
      <p:sp>
        <p:nvSpPr>
          <p:cNvPr id="16" name="Oval 15"/>
          <p:cNvSpPr/>
          <p:nvPr/>
        </p:nvSpPr>
        <p:spPr>
          <a:xfrm>
            <a:off x="5157216" y="1865376"/>
            <a:ext cx="841248" cy="841248"/>
          </a:xfrm>
          <a:prstGeom prst="ellipse">
            <a:avLst/>
          </a:prstGeom>
          <a:solidFill>
            <a:srgbClr val="00A86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266944" y="1975104"/>
            <a:ext cx="621792" cy="621792"/>
          </a:xfrm>
          <a:prstGeom prst="ellipse">
            <a:avLst/>
          </a:prstGeom>
          <a:solidFill>
            <a:srgbClr val="00A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66944" y="1975104"/>
            <a:ext cx="621792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a:rtl="0"/>
            <a:r>
              <a:rPr sz="1800" b="1">
                <a:solidFill>
                  <a:srgbClr val="FFFFFF"/>
                </a:solidFill>
                <a:latin typeface="Noto Naskh Arabic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63440" y="2788920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400" b="1">
                <a:solidFill>
                  <a:srgbClr val="F5F0E8"/>
                </a:solidFill>
                <a:latin typeface="Noto Naskh Arabic"/>
              </a:rPr>
              <a:t>التمكين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81728" y="3337560"/>
            <a:ext cx="1792224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150" b="0">
                <a:solidFill>
                  <a:srgbClr val="B8B0A0"/>
                </a:solidFill>
                <a:latin typeface="Noto Sans Arabic"/>
              </a:rPr>
              <a:t>منح الثقة والمسؤولية مع توفير الدعم</a:t>
            </a:r>
          </a:p>
        </p:txBody>
      </p:sp>
      <p:sp>
        <p:nvSpPr>
          <p:cNvPr id="21" name="Oval 20"/>
          <p:cNvSpPr/>
          <p:nvPr/>
        </p:nvSpPr>
        <p:spPr>
          <a:xfrm>
            <a:off x="7168896" y="1865376"/>
            <a:ext cx="841248" cy="841248"/>
          </a:xfrm>
          <a:prstGeom prst="ellipse">
            <a:avLst/>
          </a:prstGeom>
          <a:solidFill>
            <a:srgbClr val="C8A84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278624" y="1975104"/>
            <a:ext cx="621792" cy="621792"/>
          </a:xfrm>
          <a:prstGeom prst="ellipse">
            <a:avLst/>
          </a:prstGeom>
          <a:solidFill>
            <a:srgbClr val="C8A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278624" y="1975104"/>
            <a:ext cx="621792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a:rtl="0"/>
            <a:r>
              <a:rPr sz="1800" b="1">
                <a:solidFill>
                  <a:srgbClr val="FFFFFF"/>
                </a:solidFill>
                <a:latin typeface="Noto Naskh Arabic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75120" y="2788920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400" b="1">
                <a:solidFill>
                  <a:srgbClr val="F5F0E8"/>
                </a:solidFill>
                <a:latin typeface="Noto Naskh Arabic"/>
              </a:rPr>
              <a:t>المراجعة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93408" y="3337560"/>
            <a:ext cx="1792224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150" b="0">
                <a:solidFill>
                  <a:srgbClr val="B8B0A0"/>
                </a:solidFill>
                <a:latin typeface="Noto Sans Arabic"/>
              </a:rPr>
              <a:t>الاحتفال بالتقدم والتعلم من التحديات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833872" y="0"/>
            <a:ext cx="128016" cy="514350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61888" y="0"/>
            <a:ext cx="3182112" cy="5143500"/>
          </a:xfrm>
          <a:prstGeom prst="rect">
            <a:avLst/>
          </a:prstGeom>
          <a:solidFill>
            <a:srgbClr val="1A2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1600200"/>
            <a:ext cx="534924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2800" b="1">
                <a:solidFill>
                  <a:srgbClr val="F5F0E8"/>
                </a:solidFill>
                <a:latin typeface="Noto Naskh Arabic"/>
              </a:rPr>
              <a:t>خامساً: التكيف والرشاقة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788920"/>
            <a:ext cx="534924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600" b="0">
                <a:solidFill>
                  <a:srgbClr val="00A86B"/>
                </a:solidFill>
                <a:latin typeface="Noto Sans Arabic"/>
              </a:rPr>
              <a:t>قيادة الفرق عبر فترات التغيير المستمر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3640" y="502920"/>
            <a:ext cx="109728" cy="411480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833872" y="0"/>
            <a:ext cx="128016" cy="514350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61888" y="0"/>
            <a:ext cx="3182112" cy="5143500"/>
          </a:xfrm>
          <a:prstGeom prst="rect">
            <a:avLst/>
          </a:prstGeom>
          <a:solidFill>
            <a:srgbClr val="1A2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144768" y="347472"/>
            <a:ext cx="2834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a:rtl="0"/>
            <a:r>
              <a:rPr sz="2600" b="1">
                <a:solidFill>
                  <a:srgbClr val="00A86B"/>
                </a:solidFill>
                <a:latin typeface="Noto Naskh Arabic"/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320040"/>
            <a:ext cx="54406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2100" b="1">
                <a:solidFill>
                  <a:srgbClr val="F5F0E8"/>
                </a:solidFill>
                <a:latin typeface="Noto Naskh Arabic"/>
              </a:rPr>
              <a:t>إطار الـ 5 A's لإدارة الاختلاف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932688"/>
            <a:ext cx="5166360" cy="32004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47472" y="1005840"/>
            <a:ext cx="5440680" cy="3703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>
              <a:spcBef>
                <a:spcPts val="400"/>
              </a:spcBef>
              <a:spcAft>
                <a:spcPts val="200"/>
              </a:spcAft>
            </a:pPr>
            <a:r>
              <a:rPr sz="1400">
                <a:solidFill>
                  <a:srgbClr val="B8B0A0"/>
                </a:solidFill>
                <a:latin typeface="Noto Sans Arabic"/>
              </a:rPr>
              <a:t>اطلب (Ask): شجع الآراء المختلفة بطرح أسئلة مفتوحة</a:t>
            </a:r>
            <a:r>
              <a:rPr sz="840">
                <a:solidFill>
                  <a:srgbClr val="00A86B"/>
                </a:solidFill>
                <a:latin typeface="Noto Sans Arabic"/>
              </a:rPr>
              <a:t> ●</a:t>
            </a:r>
          </a:p>
          <a:p>
            <a:pPr algn="r" a:rtl="1">
              <a:spcBef>
                <a:spcPts val="400"/>
              </a:spcBef>
              <a:spcAft>
                <a:spcPts val="200"/>
              </a:spcAft>
            </a:pPr>
            <a:r>
              <a:rPr sz="1400">
                <a:solidFill>
                  <a:srgbClr val="B8B0A0"/>
                </a:solidFill>
                <a:latin typeface="Noto Sans Arabic"/>
              </a:rPr>
              <a:t>اعترف (Acknowledge): قدّر وجهات النظر البديلة علناً</a:t>
            </a:r>
            <a:r>
              <a:rPr sz="840">
                <a:solidFill>
                  <a:srgbClr val="00A86B"/>
                </a:solidFill>
                <a:latin typeface="Noto Sans Arabic"/>
              </a:rPr>
              <a:t> ●</a:t>
            </a:r>
          </a:p>
          <a:p>
            <a:pPr algn="r" a:rtl="1">
              <a:spcBef>
                <a:spcPts val="400"/>
              </a:spcBef>
              <a:spcAft>
                <a:spcPts val="200"/>
              </a:spcAft>
            </a:pPr>
            <a:r>
              <a:rPr sz="1400">
                <a:solidFill>
                  <a:srgbClr val="B8B0A0"/>
                </a:solidFill>
                <a:latin typeface="Noto Sans Arabic"/>
              </a:rPr>
              <a:t>قدّر (Appreciate): أظهر الامتنان للشجاعة في المخالفة</a:t>
            </a:r>
            <a:r>
              <a:rPr sz="840">
                <a:solidFill>
                  <a:srgbClr val="00A86B"/>
                </a:solidFill>
                <a:latin typeface="Noto Sans Arabic"/>
              </a:rPr>
              <a:t> ●</a:t>
            </a:r>
          </a:p>
          <a:p>
            <a:pPr algn="r" a:rtl="1">
              <a:spcBef>
                <a:spcPts val="400"/>
              </a:spcBef>
              <a:spcAft>
                <a:spcPts val="200"/>
              </a:spcAft>
            </a:pPr>
            <a:r>
              <a:rPr sz="1400">
                <a:solidFill>
                  <a:srgbClr val="B8B0A0"/>
                </a:solidFill>
                <a:latin typeface="Noto Sans Arabic"/>
              </a:rPr>
              <a:t>تصرف (Act): نفذ أفضل عناصر الرأي المخالف</a:t>
            </a:r>
            <a:r>
              <a:rPr sz="840">
                <a:solidFill>
                  <a:srgbClr val="00A86B"/>
                </a:solidFill>
                <a:latin typeface="Noto Sans Arabic"/>
              </a:rPr>
              <a:t> ●</a:t>
            </a:r>
          </a:p>
          <a:p>
            <a:pPr algn="r" a:rtl="1">
              <a:spcBef>
                <a:spcPts val="400"/>
              </a:spcBef>
              <a:spcAft>
                <a:spcPts val="200"/>
              </a:spcAft>
            </a:pPr>
            <a:r>
              <a:rPr sz="1400">
                <a:solidFill>
                  <a:srgbClr val="B8B0A0"/>
                </a:solidFill>
                <a:latin typeface="Noto Sans Arabic"/>
              </a:rPr>
              <a:t>ضخّم (Amplify): انسب الفضل لصاحب الفكرة</a:t>
            </a:r>
            <a:r>
              <a:rPr sz="840">
                <a:solidFill>
                  <a:srgbClr val="00A86B"/>
                </a:solidFill>
                <a:latin typeface="Noto Sans Arabic"/>
              </a:rPr>
              <a:t> ●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384048"/>
            <a:ext cx="109728" cy="566928"/>
          </a:xfrm>
          <a:prstGeom prst="roundRect">
            <a:avLst>
              <a:gd name="adj" fmla="val 40000"/>
            </a:avLst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8046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2400" b="1">
                <a:solidFill>
                  <a:srgbClr val="F5F0E8"/>
                </a:solidFill>
                <a:latin typeface="Noto Naskh Arabic"/>
              </a:rPr>
              <a:t>دور رئيس التحرير: احذف أكثر مما تضيف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2560320" cy="3063240"/>
          </a:xfrm>
          <a:prstGeom prst="roundRect">
            <a:avLst>
              <a:gd name="adj" fmla="val 8000"/>
            </a:avLst>
          </a:prstGeom>
          <a:solidFill>
            <a:srgbClr val="1A2D3D"/>
          </a:solidFill>
          <a:ln w="9525">
            <a:solidFill>
              <a:srgbClr val="0B70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57200" y="1600200"/>
            <a:ext cx="2560320" cy="91440"/>
          </a:xfrm>
          <a:prstGeom prst="roundRect">
            <a:avLst>
              <a:gd name="adj" fmla="val 0"/>
            </a:avLst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2103120"/>
            <a:ext cx="2231136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a:rtl="0"/>
            <a:r>
              <a:rPr sz="4600" b="1">
                <a:solidFill>
                  <a:srgbClr val="00A86B"/>
                </a:solidFill>
                <a:latin typeface="Noto Naskh Arabic"/>
              </a:rPr>
              <a:t>40%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520440"/>
            <a:ext cx="21945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400" b="0">
                <a:solidFill>
                  <a:srgbClr val="B8B0A0"/>
                </a:solidFill>
                <a:latin typeface="Noto Sans Arabic"/>
              </a:rPr>
              <a:t>متوسط الوقت الضائع في مهام لا تضيف قيمة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91840" y="1600200"/>
            <a:ext cx="2560320" cy="3063240"/>
          </a:xfrm>
          <a:prstGeom prst="roundRect">
            <a:avLst>
              <a:gd name="adj" fmla="val 8000"/>
            </a:avLst>
          </a:prstGeom>
          <a:solidFill>
            <a:srgbClr val="1A2D3D"/>
          </a:solidFill>
          <a:ln w="9525">
            <a:solidFill>
              <a:srgbClr val="7970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291840" y="1600200"/>
            <a:ext cx="2560320" cy="91440"/>
          </a:xfrm>
          <a:prstGeom prst="roundRect">
            <a:avLst>
              <a:gd name="adj" fmla="val 0"/>
            </a:avLst>
          </a:prstGeom>
          <a:solidFill>
            <a:srgbClr val="C8A8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456432" y="2103120"/>
            <a:ext cx="2231136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a:rtl="0"/>
            <a:r>
              <a:rPr sz="4600" b="1">
                <a:solidFill>
                  <a:srgbClr val="C8A84B"/>
                </a:solidFill>
                <a:latin typeface="Noto Naskh Arabic"/>
              </a:rPr>
              <a:t>25%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74720" y="3520440"/>
            <a:ext cx="21945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400" b="0">
                <a:solidFill>
                  <a:srgbClr val="B8B0A0"/>
                </a:solidFill>
                <a:latin typeface="Noto Sans Arabic"/>
              </a:rPr>
              <a:t>زيادة الإنتاجية عند تقليل الاجتماعات غير الضرورية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26480" y="1600200"/>
            <a:ext cx="2560320" cy="3063240"/>
          </a:xfrm>
          <a:prstGeom prst="roundRect">
            <a:avLst>
              <a:gd name="adj" fmla="val 8000"/>
            </a:avLst>
          </a:prstGeom>
          <a:solidFill>
            <a:srgbClr val="1A2D3D"/>
          </a:solidFill>
          <a:ln w="9525">
            <a:solidFill>
              <a:srgbClr val="0B70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126480" y="1600200"/>
            <a:ext cx="2560320" cy="91440"/>
          </a:xfrm>
          <a:prstGeom prst="roundRect">
            <a:avLst>
              <a:gd name="adj" fmla="val 0"/>
            </a:avLst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91072" y="2103120"/>
            <a:ext cx="2231136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a:rtl="0"/>
            <a:r>
              <a:rPr sz="4600" b="1">
                <a:solidFill>
                  <a:srgbClr val="00A86B"/>
                </a:solidFill>
                <a:latin typeface="Noto Naskh Arabic"/>
              </a:rPr>
              <a:t>60%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3520440"/>
            <a:ext cx="21945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400" b="0">
                <a:solidFill>
                  <a:srgbClr val="B8B0A0"/>
                </a:solidFill>
                <a:latin typeface="Noto Sans Arabic"/>
              </a:rPr>
              <a:t>نسبة القادة الذين يعانون من انحياز الإضافة المستمرة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833872" y="0"/>
            <a:ext cx="128016" cy="514350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61888" y="0"/>
            <a:ext cx="3182112" cy="5143500"/>
          </a:xfrm>
          <a:prstGeom prst="rect">
            <a:avLst/>
          </a:prstGeom>
          <a:solidFill>
            <a:srgbClr val="1A2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1600200"/>
            <a:ext cx="534924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2800" b="1">
                <a:solidFill>
                  <a:srgbClr val="F5F0E8"/>
                </a:solidFill>
                <a:latin typeface="Noto Naskh Arabic"/>
              </a:rPr>
              <a:t>سادساً: القيادة الذاتية والعافية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788920"/>
            <a:ext cx="534924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600" b="0">
                <a:solidFill>
                  <a:srgbClr val="00A86B"/>
                </a:solidFill>
                <a:latin typeface="Noto Sans Arabic"/>
              </a:rPr>
              <a:t>عافية القائد هي عافية الفريق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3640" y="502920"/>
            <a:ext cx="109728" cy="411480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833872" y="0"/>
            <a:ext cx="128016" cy="514350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61888" y="0"/>
            <a:ext cx="3182112" cy="5143500"/>
          </a:xfrm>
          <a:prstGeom prst="rect">
            <a:avLst/>
          </a:prstGeom>
          <a:solidFill>
            <a:srgbClr val="1A2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144768" y="347472"/>
            <a:ext cx="2834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a:rtl="0"/>
            <a:r>
              <a:rPr sz="2600" b="1">
                <a:solidFill>
                  <a:srgbClr val="00A86B"/>
                </a:solidFill>
                <a:latin typeface="Noto Naskh Arabic"/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320040"/>
            <a:ext cx="54406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2100" b="1">
                <a:solidFill>
                  <a:srgbClr val="F5F0E8"/>
                </a:solidFill>
                <a:latin typeface="Noto Naskh Arabic"/>
              </a:rPr>
              <a:t>الاسترداد والعمل العميق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932688"/>
            <a:ext cx="5166360" cy="32004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347472" y="1024128"/>
            <a:ext cx="5440680" cy="806958"/>
          </a:xfrm>
          <a:prstGeom prst="roundRect">
            <a:avLst>
              <a:gd name="adj" fmla="val 18000"/>
            </a:avLst>
          </a:prstGeom>
          <a:solidFill>
            <a:srgbClr val="F8F9FA"/>
          </a:solidFill>
          <a:ln w="9525">
            <a:solidFill>
              <a:srgbClr val="56C4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1400">
                <a:solidFill>
                  <a:srgbClr val="F5F0E8"/>
                </a:solidFill>
                <a:latin typeface="Noto Sans Arabic"/>
              </a:rPr>
              <a:t>القيادة بالقدوة في العافية: إظهار الاسترداد لا التحمل فقط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7472" y="1959102"/>
            <a:ext cx="5440680" cy="806958"/>
          </a:xfrm>
          <a:prstGeom prst="roundRect">
            <a:avLst>
              <a:gd name="adj" fmla="val 18000"/>
            </a:avLst>
          </a:prstGeom>
          <a:solidFill>
            <a:srgbClr val="F8F9FA"/>
          </a:solidFill>
          <a:ln w="9525">
            <a:solidFill>
              <a:srgbClr val="56C4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1400">
                <a:solidFill>
                  <a:srgbClr val="F5F0E8"/>
                </a:solidFill>
                <a:latin typeface="Noto Sans Arabic"/>
              </a:rPr>
              <a:t>مواجهة فقر الوقت: تخصيص وقت للعمل العميق بعيداً عن الصخب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7472" y="2894076"/>
            <a:ext cx="5440680" cy="806958"/>
          </a:xfrm>
          <a:prstGeom prst="roundRect">
            <a:avLst>
              <a:gd name="adj" fmla="val 18000"/>
            </a:avLst>
          </a:prstGeom>
          <a:solidFill>
            <a:srgbClr val="F8F9FA"/>
          </a:solidFill>
          <a:ln w="9525">
            <a:solidFill>
              <a:srgbClr val="56C4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1400">
                <a:solidFill>
                  <a:srgbClr val="F5F0E8"/>
                </a:solidFill>
                <a:latin typeface="Noto Sans Arabic"/>
              </a:rPr>
              <a:t>عقلية المتعلم لكل شيء: الالتزام بالنمو المستمر والاعتراف بالنقاط العمياء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7472" y="3829050"/>
            <a:ext cx="5440680" cy="806958"/>
          </a:xfrm>
          <a:prstGeom prst="roundRect">
            <a:avLst>
              <a:gd name="adj" fmla="val 18000"/>
            </a:avLst>
          </a:prstGeom>
          <a:solidFill>
            <a:srgbClr val="F8F9FA"/>
          </a:solidFill>
          <a:ln w="9525">
            <a:solidFill>
              <a:srgbClr val="56C4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1400">
                <a:solidFill>
                  <a:srgbClr val="F5F0E8"/>
                </a:solidFill>
                <a:latin typeface="Noto Sans Arabic"/>
              </a:rPr>
              <a:t>وضع حدود واضحة للعمل يمنح الفريق إذناً ضمنياً للعناية بأنفسهم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833872" y="0"/>
            <a:ext cx="128016" cy="514350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61888" y="0"/>
            <a:ext cx="3182112" cy="5143500"/>
          </a:xfrm>
          <a:prstGeom prst="rect">
            <a:avLst/>
          </a:prstGeom>
          <a:solidFill>
            <a:srgbClr val="1A2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1600200"/>
            <a:ext cx="534924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2800" b="1">
                <a:solidFill>
                  <a:srgbClr val="F5F0E8"/>
                </a:solidFill>
                <a:latin typeface="Noto Naskh Arabic"/>
              </a:rPr>
              <a:t>سابعاً: منهجية التنفيذ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788920"/>
            <a:ext cx="534924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600" b="0">
                <a:solidFill>
                  <a:srgbClr val="00A86B"/>
                </a:solidFill>
                <a:latin typeface="Noto Sans Arabic"/>
              </a:rPr>
              <a:t>نموذج المراحل الأربعة لترسيخ الكفايات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3640" y="502920"/>
            <a:ext cx="109728" cy="411480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384048"/>
            <a:ext cx="109728" cy="548640"/>
          </a:xfrm>
          <a:prstGeom prst="roundRect">
            <a:avLst>
              <a:gd name="adj" fmla="val 40000"/>
            </a:avLst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804672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2400" b="1">
                <a:solidFill>
                  <a:srgbClr val="F5F0E8"/>
                </a:solidFill>
                <a:latin typeface="Noto Naskh Arabic"/>
              </a:rPr>
              <a:t>من القياس إلى الترسيخ</a:t>
            </a:r>
          </a:p>
        </p:txBody>
      </p:sp>
      <p:sp>
        <p:nvSpPr>
          <p:cNvPr id="5" name="Rectangle 4"/>
          <p:cNvSpPr/>
          <p:nvPr/>
        </p:nvSpPr>
        <p:spPr>
          <a:xfrm>
            <a:off x="1554480" y="2272284"/>
            <a:ext cx="6035040" cy="41148"/>
          </a:xfrm>
          <a:prstGeom prst="rect">
            <a:avLst/>
          </a:prstGeom>
          <a:solidFill>
            <a:srgbClr val="066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33856" y="1865376"/>
            <a:ext cx="841248" cy="841248"/>
          </a:xfrm>
          <a:prstGeom prst="ellipse">
            <a:avLst/>
          </a:prstGeom>
          <a:solidFill>
            <a:srgbClr val="00A86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243584" y="1975104"/>
            <a:ext cx="621792" cy="621792"/>
          </a:xfrm>
          <a:prstGeom prst="ellipse">
            <a:avLst/>
          </a:prstGeom>
          <a:solidFill>
            <a:srgbClr val="00A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43584" y="1975104"/>
            <a:ext cx="621792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a:rtl="0"/>
            <a:r>
              <a:rPr sz="1800" b="1">
                <a:solidFill>
                  <a:srgbClr val="FFFFFF"/>
                </a:solidFill>
                <a:latin typeface="Noto Naskh Arabic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88920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400" b="1">
                <a:solidFill>
                  <a:srgbClr val="F5F0E8"/>
                </a:solidFill>
                <a:latin typeface="Noto Naskh Arabic"/>
              </a:rPr>
              <a:t>القياس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3337560"/>
            <a:ext cx="1792224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150" b="0">
                <a:solidFill>
                  <a:srgbClr val="B8B0A0"/>
                </a:solidFill>
                <a:latin typeface="Noto Sans Arabic"/>
              </a:rPr>
              <a:t>تدقيق المهارات وتحديد فجوة التصور بين القادة والفرق</a:t>
            </a:r>
          </a:p>
        </p:txBody>
      </p:sp>
      <p:sp>
        <p:nvSpPr>
          <p:cNvPr id="11" name="Oval 10"/>
          <p:cNvSpPr/>
          <p:nvPr/>
        </p:nvSpPr>
        <p:spPr>
          <a:xfrm>
            <a:off x="3145536" y="1865376"/>
            <a:ext cx="841248" cy="841248"/>
          </a:xfrm>
          <a:prstGeom prst="ellipse">
            <a:avLst/>
          </a:prstGeom>
          <a:solidFill>
            <a:srgbClr val="C8A84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255264" y="1975104"/>
            <a:ext cx="621792" cy="621792"/>
          </a:xfrm>
          <a:prstGeom prst="ellipse">
            <a:avLst/>
          </a:prstGeom>
          <a:solidFill>
            <a:srgbClr val="C8A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255264" y="1975104"/>
            <a:ext cx="621792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a:rtl="0"/>
            <a:r>
              <a:rPr sz="1800" b="1">
                <a:solidFill>
                  <a:srgbClr val="FFFFFF"/>
                </a:solidFill>
                <a:latin typeface="Noto Naskh Arabic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51760" y="2788920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400" b="1">
                <a:solidFill>
                  <a:srgbClr val="F5F0E8"/>
                </a:solidFill>
                <a:latin typeface="Noto Naskh Arabic"/>
              </a:rPr>
              <a:t>الأولويات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70048" y="3337560"/>
            <a:ext cx="1792224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150" b="0">
                <a:solidFill>
                  <a:srgbClr val="B8B0A0"/>
                </a:solidFill>
                <a:latin typeface="Noto Sans Arabic"/>
              </a:rPr>
              <a:t>تحديد أهم 3 كفايات لكل مستوى قيادي</a:t>
            </a:r>
          </a:p>
        </p:txBody>
      </p:sp>
      <p:sp>
        <p:nvSpPr>
          <p:cNvPr id="16" name="Oval 15"/>
          <p:cNvSpPr/>
          <p:nvPr/>
        </p:nvSpPr>
        <p:spPr>
          <a:xfrm>
            <a:off x="5157216" y="1865376"/>
            <a:ext cx="841248" cy="841248"/>
          </a:xfrm>
          <a:prstGeom prst="ellipse">
            <a:avLst/>
          </a:prstGeom>
          <a:solidFill>
            <a:srgbClr val="00A86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266944" y="1975104"/>
            <a:ext cx="621792" cy="621792"/>
          </a:xfrm>
          <a:prstGeom prst="ellipse">
            <a:avLst/>
          </a:prstGeom>
          <a:solidFill>
            <a:srgbClr val="00A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66944" y="1975104"/>
            <a:ext cx="621792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a:rtl="0"/>
            <a:r>
              <a:rPr sz="1800" b="1">
                <a:solidFill>
                  <a:srgbClr val="FFFFFF"/>
                </a:solidFill>
                <a:latin typeface="Noto Naskh Arabic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63440" y="2788920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400" b="1">
                <a:solidFill>
                  <a:srgbClr val="F5F0E8"/>
                </a:solidFill>
                <a:latin typeface="Noto Naskh Arabic"/>
              </a:rPr>
              <a:t>التطوير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81728" y="3337560"/>
            <a:ext cx="1792224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150" b="0">
                <a:solidFill>
                  <a:srgbClr val="B8B0A0"/>
                </a:solidFill>
                <a:latin typeface="Noto Sans Arabic"/>
              </a:rPr>
              <a:t>كوتشينج فردي + مهام عملية يومية</a:t>
            </a:r>
          </a:p>
        </p:txBody>
      </p:sp>
      <p:sp>
        <p:nvSpPr>
          <p:cNvPr id="21" name="Oval 20"/>
          <p:cNvSpPr/>
          <p:nvPr/>
        </p:nvSpPr>
        <p:spPr>
          <a:xfrm>
            <a:off x="7168896" y="1865376"/>
            <a:ext cx="841248" cy="841248"/>
          </a:xfrm>
          <a:prstGeom prst="ellipse">
            <a:avLst/>
          </a:prstGeom>
          <a:solidFill>
            <a:srgbClr val="C8A84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278624" y="1975104"/>
            <a:ext cx="621792" cy="621792"/>
          </a:xfrm>
          <a:prstGeom prst="ellipse">
            <a:avLst/>
          </a:prstGeom>
          <a:solidFill>
            <a:srgbClr val="C8A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278624" y="1975104"/>
            <a:ext cx="621792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a:rtl="0"/>
            <a:r>
              <a:rPr sz="1800" b="1">
                <a:solidFill>
                  <a:srgbClr val="FFFFFF"/>
                </a:solidFill>
                <a:latin typeface="Noto Naskh Arabic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75120" y="2788920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400" b="1">
                <a:solidFill>
                  <a:srgbClr val="F5F0E8"/>
                </a:solidFill>
                <a:latin typeface="Noto Naskh Arabic"/>
              </a:rPr>
              <a:t>الترسيخ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93408" y="3337560"/>
            <a:ext cx="1792224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150" b="0">
                <a:solidFill>
                  <a:srgbClr val="B8B0A0"/>
                </a:solidFill>
                <a:latin typeface="Noto Sans Arabic"/>
              </a:rPr>
              <a:t>تتبع التغيير السلوكي وربطه بمؤشرات الأداء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2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417320"/>
            <a:ext cx="813816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3400" b="1">
                <a:solidFill>
                  <a:srgbClr val="FFFFFF"/>
                </a:solidFill>
                <a:latin typeface="Noto Naskh Arabic"/>
              </a:rPr>
              <a:t>قيادة 2026 تبدأ اليوم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788920"/>
            <a:ext cx="813816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a:rtl="1"/>
            <a:r>
              <a:rPr sz="1800" b="0">
                <a:solidFill>
                  <a:srgbClr val="E0E0E0"/>
                </a:solidFill>
                <a:latin typeface="Noto Sans Arabic"/>
              </a:rPr>
              <a:t>أي محور من المحاور السبعة سيبدأ به فريقك هذا الأسبوع؟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